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12192000"/>
  <p:notesSz cx="6858000" cy="9144000"/>
  <p:embeddedFontLst>
    <p:embeddedFont>
      <p:font typeface="Century Gothic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9" roundtripDataSignature="AMtx7miWeoexAUdAxPoBrsglhtOWe/jO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C87E95-5224-49EA-AC9A-46A461542BAD}">
  <a:tblStyle styleId="{A6C87E95-5224-49EA-AC9A-46A461542BAD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628D9D0B-B980-4637-9799-941B487B7263}" styleName="Table_1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0E7E6"/>
          </a:solidFill>
        </a:fill>
      </a:tcStyle>
    </a:wholeTbl>
    <a:band1H>
      <a:tcTxStyle/>
      <a:tcStyle>
        <a:fill>
          <a:solidFill>
            <a:srgbClr val="E0CCCA"/>
          </a:solidFill>
        </a:fill>
      </a:tcStyle>
    </a:band1H>
    <a:band2H>
      <a:tcTxStyle/>
    </a:band2H>
    <a:band1V>
      <a:tcTxStyle/>
      <a:tcStyle>
        <a:fill>
          <a:solidFill>
            <a:srgbClr val="E0CCCA"/>
          </a:solidFill>
        </a:fill>
      </a:tcStyle>
    </a:band1V>
    <a:band2V>
      <a:tcTxStyle/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CenturyGothic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CenturyGothic-italic.fntdata"/><Relationship Id="rId14" Type="http://schemas.openxmlformats.org/officeDocument/2006/relationships/slide" Target="slides/slide9.xml"/><Relationship Id="rId36" Type="http://schemas.openxmlformats.org/officeDocument/2006/relationships/font" Target="fonts/CenturyGothic-bold.fntdata"/><Relationship Id="rId17" Type="http://schemas.openxmlformats.org/officeDocument/2006/relationships/slide" Target="slides/slide12.xml"/><Relationship Id="rId39" Type="http://customschemas.google.com/relationships/presentationmetadata" Target="metadata"/><Relationship Id="rId16" Type="http://schemas.openxmlformats.org/officeDocument/2006/relationships/slide" Target="slides/slide11.xml"/><Relationship Id="rId38" Type="http://schemas.openxmlformats.org/officeDocument/2006/relationships/font" Target="fonts/CenturyGothic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1"/>
          <p:cNvSpPr txBox="1"/>
          <p:nvPr>
            <p:ph idx="1" type="subTitle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3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1"/>
          <p:cNvSpPr/>
          <p:nvPr/>
        </p:nvSpPr>
        <p:spPr>
          <a:xfrm>
            <a:off x="0" y="4323810"/>
            <a:ext cx="1744652" cy="778589"/>
          </a:xfrm>
          <a:custGeom>
            <a:rect b="b" l="l" r="r" t="t"/>
            <a:pathLst>
              <a:path extrusionOk="0" h="166" w="372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1"/>
          <p:cNvSpPr txBox="1"/>
          <p:nvPr>
            <p:ph idx="12" type="sldNum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>
  <p:cSld name="Заголовок и подпись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0"/>
          <p:cNvSpPr txBox="1"/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40"/>
          <p:cNvSpPr txBox="1"/>
          <p:nvPr>
            <p:ph idx="1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4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40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0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>
  <p:cSld name="Цитата с подписью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1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41"/>
          <p:cNvSpPr txBox="1"/>
          <p:nvPr>
            <p:ph idx="1" type="body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14" name="Google Shape;114;p41"/>
          <p:cNvSpPr txBox="1"/>
          <p:nvPr>
            <p:ph idx="2" type="body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41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1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41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1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9" name="Google Shape;119;p41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41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>
  <p:cSld name="Карточка имени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2"/>
          <p:cNvSpPr txBox="1"/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42"/>
          <p:cNvSpPr txBox="1"/>
          <p:nvPr>
            <p:ph idx="1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24" name="Google Shape;124;p4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2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2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>
  <p:cSld name="Цитата карточки имени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3"/>
          <p:cNvSpPr txBox="1"/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3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1" name="Google Shape;131;p43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32" name="Google Shape;132;p4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4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43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3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6" name="Google Shape;136;p4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43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>
  <p:cSld name="Истина или ложь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4"/>
          <p:cNvSpPr txBox="1"/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b="0"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44"/>
          <p:cNvSpPr txBox="1"/>
          <p:nvPr>
            <p:ph idx="1" type="body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1" name="Google Shape;141;p44"/>
          <p:cNvSpPr txBox="1"/>
          <p:nvPr>
            <p:ph idx="2" type="body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2" name="Google Shape;142;p4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4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44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44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45"/>
          <p:cNvSpPr txBox="1"/>
          <p:nvPr>
            <p:ph idx="1" type="body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49" name="Google Shape;149;p4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4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4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"/>
          <p:cNvSpPr txBox="1"/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6"/>
          <p:cNvSpPr txBox="1"/>
          <p:nvPr>
            <p:ph idx="1" type="body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156" name="Google Shape;156;p4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6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6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2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48" name="Google Shape;48;p32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2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2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2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3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3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3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33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4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1" name="Google Shape;61;p34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4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8" name="Google Shape;68;p35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69" name="Google Shape;69;p35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40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70" name="Google Shape;70;p35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35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6"/>
          <p:cNvSpPr txBox="1"/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" type="body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8" name="Google Shape;78;p36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/>
          <p:nvPr/>
        </p:nvSpPr>
        <p:spPr>
          <a:xfrm flipH="1" rot="10800000">
            <a:off x="-4189" y="31781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36"/>
          <p:cNvSpPr txBox="1"/>
          <p:nvPr>
            <p:ph idx="12" type="sldNum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7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7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7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7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8"/>
          <p:cNvSpPr txBox="1"/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8"/>
          <p:cNvSpPr txBox="1"/>
          <p:nvPr>
            <p:ph idx="1" type="body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indent="-342900" lvl="1" marL="914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indent="-342900" lvl="2" marL="1371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indent="-342900" lvl="3" marL="1828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indent="-342900" lvl="4" marL="22860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indent="-342900" lvl="5" marL="27432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indent="-342900" lvl="6" marL="32004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indent="-342900" lvl="7" marL="36576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indent="-342900" lvl="8" marL="41148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/>
        </p:txBody>
      </p:sp>
      <p:sp>
        <p:nvSpPr>
          <p:cNvPr id="91" name="Google Shape;91;p38"/>
          <p:cNvSpPr txBox="1"/>
          <p:nvPr>
            <p:ph idx="2" type="body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92" name="Google Shape;92;p38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8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8"/>
          <p:cNvSpPr/>
          <p:nvPr/>
        </p:nvSpPr>
        <p:spPr>
          <a:xfrm flipH="1" rot="10800000">
            <a:off x="-4189" y="71437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8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9"/>
          <p:cNvSpPr txBox="1"/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9"/>
          <p:cNvSpPr/>
          <p:nvPr>
            <p:ph idx="2" type="pic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99" name="Google Shape;99;p39"/>
          <p:cNvSpPr txBox="1"/>
          <p:nvPr>
            <p:ph idx="1" type="body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00" name="Google Shape;100;p39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9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9"/>
          <p:cNvSpPr/>
          <p:nvPr/>
        </p:nvSpPr>
        <p:spPr>
          <a:xfrm flipH="1" rot="10800000">
            <a:off x="-4189" y="4911725"/>
            <a:ext cx="1588527" cy="507297"/>
          </a:xfrm>
          <a:custGeom>
            <a:rect b="b" l="l" r="r" t="t"/>
            <a:pathLst>
              <a:path extrusionOk="0" h="10000" w="9248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9"/>
          <p:cNvSpPr txBox="1"/>
          <p:nvPr>
            <p:ph idx="12" type="sldNum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30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30"/>
            <p:cNvSpPr/>
            <p:nvPr/>
          </p:nvSpPr>
          <p:spPr>
            <a:xfrm>
              <a:off x="2487613" y="2284413"/>
              <a:ext cx="85725" cy="533400"/>
            </a:xfrm>
            <a:custGeom>
              <a:rect b="b" l="l" r="r" t="t"/>
              <a:pathLst>
                <a:path extrusionOk="0"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30"/>
            <p:cNvSpPr/>
            <p:nvPr/>
          </p:nvSpPr>
          <p:spPr>
            <a:xfrm>
              <a:off x="2597151" y="2779713"/>
              <a:ext cx="550863" cy="1978025"/>
            </a:xfrm>
            <a:custGeom>
              <a:rect b="b" l="l" r="r" t="t"/>
              <a:pathLst>
                <a:path extrusionOk="0"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30"/>
            <p:cNvSpPr/>
            <p:nvPr/>
          </p:nvSpPr>
          <p:spPr>
            <a:xfrm>
              <a:off x="3175001" y="4730750"/>
              <a:ext cx="519113" cy="1209675"/>
            </a:xfrm>
            <a:custGeom>
              <a:rect b="b" l="l" r="r" t="t"/>
              <a:pathLst>
                <a:path extrusionOk="0"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30"/>
            <p:cNvSpPr/>
            <p:nvPr/>
          </p:nvSpPr>
          <p:spPr>
            <a:xfrm>
              <a:off x="3305176" y="5630863"/>
              <a:ext cx="146050" cy="309563"/>
            </a:xfrm>
            <a:custGeom>
              <a:rect b="b" l="l" r="r" t="t"/>
              <a:pathLst>
                <a:path extrusionOk="0"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30"/>
            <p:cNvSpPr/>
            <p:nvPr/>
          </p:nvSpPr>
          <p:spPr>
            <a:xfrm>
              <a:off x="2573338" y="2817813"/>
              <a:ext cx="700088" cy="2835275"/>
            </a:xfrm>
            <a:custGeom>
              <a:rect b="b" l="l" r="r" t="t"/>
              <a:pathLst>
                <a:path extrusionOk="0"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30"/>
            <p:cNvSpPr/>
            <p:nvPr/>
          </p:nvSpPr>
          <p:spPr>
            <a:xfrm>
              <a:off x="2506663" y="285750"/>
              <a:ext cx="90488" cy="2493963"/>
            </a:xfrm>
            <a:custGeom>
              <a:rect b="b" l="l" r="r" t="t"/>
              <a:pathLst>
                <a:path extrusionOk="0"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30"/>
            <p:cNvSpPr/>
            <p:nvPr/>
          </p:nvSpPr>
          <p:spPr>
            <a:xfrm>
              <a:off x="2554288" y="2598738"/>
              <a:ext cx="66675" cy="420688"/>
            </a:xfrm>
            <a:custGeom>
              <a:rect b="b" l="l" r="r" t="t"/>
              <a:pathLst>
                <a:path extrusionOk="0"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30"/>
            <p:cNvSpPr/>
            <p:nvPr/>
          </p:nvSpPr>
          <p:spPr>
            <a:xfrm>
              <a:off x="3143251" y="4757738"/>
              <a:ext cx="161925" cy="873125"/>
            </a:xfrm>
            <a:custGeom>
              <a:rect b="b" l="l" r="r" t="t"/>
              <a:pathLst>
                <a:path extrusionOk="0"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30"/>
            <p:cNvSpPr/>
            <p:nvPr/>
          </p:nvSpPr>
          <p:spPr>
            <a:xfrm>
              <a:off x="3148013" y="1282700"/>
              <a:ext cx="1768475" cy="3448050"/>
            </a:xfrm>
            <a:custGeom>
              <a:rect b="b" l="l" r="r" t="t"/>
              <a:pathLst>
                <a:path extrusionOk="0"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0"/>
            <p:cNvSpPr/>
            <p:nvPr/>
          </p:nvSpPr>
          <p:spPr>
            <a:xfrm>
              <a:off x="3273426" y="5653088"/>
              <a:ext cx="138113" cy="287338"/>
            </a:xfrm>
            <a:custGeom>
              <a:rect b="b" l="l" r="r" t="t"/>
              <a:pathLst>
                <a:path extrusionOk="0"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30"/>
            <p:cNvSpPr/>
            <p:nvPr/>
          </p:nvSpPr>
          <p:spPr>
            <a:xfrm>
              <a:off x="3143251" y="4656138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30"/>
            <p:cNvSpPr/>
            <p:nvPr/>
          </p:nvSpPr>
          <p:spPr>
            <a:xfrm>
              <a:off x="3211513" y="5410200"/>
              <a:ext cx="203200" cy="530225"/>
            </a:xfrm>
            <a:custGeom>
              <a:rect b="b" l="l" r="r" t="t"/>
              <a:pathLst>
                <a:path extrusionOk="0"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" name="Google Shape;19;p30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30"/>
            <p:cNvSpPr/>
            <p:nvPr/>
          </p:nvSpPr>
          <p:spPr>
            <a:xfrm>
              <a:off x="6627813" y="194833"/>
              <a:ext cx="409575" cy="3646488"/>
            </a:xfrm>
            <a:custGeom>
              <a:rect b="b" l="l" r="r" t="t"/>
              <a:pathLst>
                <a:path extrusionOk="0"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30"/>
            <p:cNvSpPr/>
            <p:nvPr/>
          </p:nvSpPr>
          <p:spPr>
            <a:xfrm>
              <a:off x="7061201" y="3771900"/>
              <a:ext cx="350838" cy="1309688"/>
            </a:xfrm>
            <a:custGeom>
              <a:rect b="b" l="l" r="r" t="t"/>
              <a:pathLst>
                <a:path extrusionOk="0"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0"/>
            <p:cNvSpPr/>
            <p:nvPr/>
          </p:nvSpPr>
          <p:spPr>
            <a:xfrm>
              <a:off x="7439026" y="5053013"/>
              <a:ext cx="357188" cy="820738"/>
            </a:xfrm>
            <a:custGeom>
              <a:rect b="b" l="l" r="r" t="t"/>
              <a:pathLst>
                <a:path extrusionOk="0"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0"/>
            <p:cNvSpPr/>
            <p:nvPr/>
          </p:nvSpPr>
          <p:spPr>
            <a:xfrm>
              <a:off x="7037388" y="3811588"/>
              <a:ext cx="457200" cy="1852613"/>
            </a:xfrm>
            <a:custGeom>
              <a:rect b="b" l="l" r="r" t="t"/>
              <a:pathLst>
                <a:path extrusionOk="0"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0"/>
            <p:cNvSpPr/>
            <p:nvPr/>
          </p:nvSpPr>
          <p:spPr>
            <a:xfrm>
              <a:off x="6992938" y="1263650"/>
              <a:ext cx="144463" cy="2508250"/>
            </a:xfrm>
            <a:custGeom>
              <a:rect b="b" l="l" r="r" t="t"/>
              <a:pathLst>
                <a:path extrusionOk="0"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0"/>
            <p:cNvSpPr/>
            <p:nvPr/>
          </p:nvSpPr>
          <p:spPr>
            <a:xfrm>
              <a:off x="7526338" y="5640388"/>
              <a:ext cx="111125" cy="233363"/>
            </a:xfrm>
            <a:custGeom>
              <a:rect b="b" l="l" r="r" t="t"/>
              <a:pathLst>
                <a:path extrusionOk="0"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0"/>
            <p:cNvSpPr/>
            <p:nvPr/>
          </p:nvSpPr>
          <p:spPr>
            <a:xfrm>
              <a:off x="7021513" y="3598863"/>
              <a:ext cx="68263" cy="423863"/>
            </a:xfrm>
            <a:custGeom>
              <a:rect b="b" l="l" r="r" t="t"/>
              <a:pathLst>
                <a:path extrusionOk="0"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0"/>
            <p:cNvSpPr/>
            <p:nvPr/>
          </p:nvSpPr>
          <p:spPr>
            <a:xfrm>
              <a:off x="7412038" y="2801938"/>
              <a:ext cx="1168400" cy="2251075"/>
            </a:xfrm>
            <a:custGeom>
              <a:rect b="b" l="l" r="r" t="t"/>
              <a:pathLst>
                <a:path extrusionOk="0"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0"/>
            <p:cNvSpPr/>
            <p:nvPr/>
          </p:nvSpPr>
          <p:spPr>
            <a:xfrm>
              <a:off x="7494588" y="5664200"/>
              <a:ext cx="100013" cy="209550"/>
            </a:xfrm>
            <a:custGeom>
              <a:rect b="b" l="l" r="r" t="t"/>
              <a:pathLst>
                <a:path extrusionOk="0"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0"/>
            <p:cNvSpPr/>
            <p:nvPr/>
          </p:nvSpPr>
          <p:spPr>
            <a:xfrm>
              <a:off x="7412038" y="5081588"/>
              <a:ext cx="114300" cy="558800"/>
            </a:xfrm>
            <a:custGeom>
              <a:rect b="b" l="l" r="r" t="t"/>
              <a:pathLst>
                <a:path extrusionOk="0"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0"/>
            <p:cNvSpPr/>
            <p:nvPr/>
          </p:nvSpPr>
          <p:spPr>
            <a:xfrm>
              <a:off x="7412038" y="4978400"/>
              <a:ext cx="31750" cy="188913"/>
            </a:xfrm>
            <a:custGeom>
              <a:rect b="b" l="l" r="r" t="t"/>
              <a:pathLst>
                <a:path extrusionOk="0"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0"/>
            <p:cNvSpPr/>
            <p:nvPr/>
          </p:nvSpPr>
          <p:spPr>
            <a:xfrm>
              <a:off x="7439026" y="5434013"/>
              <a:ext cx="174625" cy="439738"/>
            </a:xfrm>
            <a:custGeom>
              <a:rect b="b" l="l" r="r" t="t"/>
              <a:pathLst>
                <a:path extrusionOk="0"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" name="Google Shape;32;p30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4" name="Google Shape;34;p30"/>
          <p:cNvSpPr txBox="1"/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b="0" i="0" sz="18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3020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b="0" i="0" sz="16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17500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b="0" i="0" sz="14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0480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0480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0480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0480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04800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04800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b="0" i="0" sz="1200" u="none" cap="none" strike="noStrik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p30"/>
          <p:cNvSpPr txBox="1"/>
          <p:nvPr>
            <p:ph idx="10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p30"/>
          <p:cNvSpPr txBox="1"/>
          <p:nvPr>
            <p:ph idx="11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p30"/>
          <p:cNvSpPr txBox="1"/>
          <p:nvPr>
            <p:ph idx="12" type="sldNum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000" u="none" cap="none" strike="noStrik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/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en-US"/>
              <a:t>General principles of history taking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Non verbal 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20" name="Google Shape;220;p10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Facial expression</a:t>
            </a:r>
            <a:endParaRPr sz="2800"/>
          </a:p>
          <a:p>
            <a:pPr indent="-165100" lvl="0" marL="34290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Tone of voice</a:t>
            </a:r>
            <a:endParaRPr sz="2800"/>
          </a:p>
          <a:p>
            <a:pPr indent="-165100" lvl="0" marL="34290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Body position</a:t>
            </a:r>
            <a:endParaRPr sz="2800"/>
          </a:p>
          <a:p>
            <a:pPr indent="-165100" lvl="0" marL="34290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8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Behavior</a:t>
            </a:r>
            <a:endParaRPr sz="2800"/>
          </a:p>
        </p:txBody>
      </p:sp>
      <p:sp>
        <p:nvSpPr>
          <p:cNvPr id="221" name="Google Shape;221;p10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Why non verbal signs important?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Presenting principal symptoms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27" name="Google Shape;227;p11"/>
          <p:cNvSpPr txBox="1"/>
          <p:nvPr>
            <p:ph idx="1" type="body"/>
          </p:nvPr>
        </p:nvSpPr>
        <p:spPr>
          <a:xfrm>
            <a:off x="965414" y="1264555"/>
            <a:ext cx="11226586" cy="5155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/>
              <a:t>Identify a major complaint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US" sz="2800"/>
              <a:t>Clarify details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Where is the problem?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What is the nature of the symptom?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How does it affect the patient?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 sz="2000"/>
              <a:t>Why did the patient develop it? </a:t>
            </a:r>
            <a:endParaRPr/>
          </a:p>
          <a:p>
            <a:pPr indent="-215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>
                <a:solidFill>
                  <a:schemeClr val="accent1"/>
                </a:solidFill>
              </a:rPr>
              <a:t>The first part of the interview patient should lead the discussion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US" sz="2000">
                <a:solidFill>
                  <a:schemeClr val="accent1"/>
                </a:solidFill>
              </a:rPr>
              <a:t>But in the second part the doctor should take more control and ask specific questions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Presenting principal symptoms</a:t>
            </a:r>
            <a:endParaRPr/>
          </a:p>
        </p:txBody>
      </p:sp>
      <p:sp>
        <p:nvSpPr>
          <p:cNvPr id="233" name="Google Shape;233;p12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Subjective Data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34" name="Google Shape;234;p12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What the patient tells you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symptoms and history, from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Chief Complaint through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Review of Systems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Patient tell his history in their own words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Is it important what words are used?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35" name="Google Shape;235;p12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Objective Data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36" name="Google Shape;236;p12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What you detect during the examination,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laboratory information, and test data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All physical examination findings, or signs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3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Possible questions</a:t>
            </a:r>
            <a:endParaRPr/>
          </a:p>
        </p:txBody>
      </p:sp>
      <p:sp>
        <p:nvSpPr>
          <p:cNvPr id="242" name="Google Shape;242;p13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Good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43" name="Google Shape;243;p13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What worries you?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How did you get sick?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Why did you go to the doctor?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Tell me where your pain is concentrated?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When did you get sick?</a:t>
            </a:r>
            <a:endParaRPr/>
          </a:p>
        </p:txBody>
      </p:sp>
      <p:sp>
        <p:nvSpPr>
          <p:cNvPr id="244" name="Google Shape;244;p13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>
                <a:solidFill>
                  <a:schemeClr val="accent1"/>
                </a:solidFill>
              </a:rPr>
              <a:t>Unwanted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45" name="Google Shape;245;p13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Why did you apply only now?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Are you taking the medicine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Do you have constricting chest pain?</a:t>
            </a:r>
            <a:endParaRPr/>
          </a:p>
        </p:txBody>
      </p:sp>
      <p:sp>
        <p:nvSpPr>
          <p:cNvPr id="246" name="Google Shape;246;p13"/>
          <p:cNvSpPr txBox="1"/>
          <p:nvPr/>
        </p:nvSpPr>
        <p:spPr>
          <a:xfrm>
            <a:off x="2829827" y="5573027"/>
            <a:ext cx="7931217" cy="943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4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What a difference?</a:t>
            </a:r>
            <a:endParaRPr/>
          </a:p>
        </p:txBody>
      </p:sp>
      <p:sp>
        <p:nvSpPr>
          <p:cNvPr id="252" name="Google Shape;252;p14"/>
          <p:cNvSpPr txBox="1"/>
          <p:nvPr>
            <p:ph idx="1" type="body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solidFill>
                  <a:schemeClr val="accent1"/>
                </a:solidFill>
              </a:rPr>
              <a:t>Illness</a:t>
            </a:r>
            <a:endParaRPr b="1" sz="2800">
              <a:solidFill>
                <a:schemeClr val="accent1"/>
              </a:solidFill>
            </a:endParaRPr>
          </a:p>
        </p:txBody>
      </p:sp>
      <p:sp>
        <p:nvSpPr>
          <p:cNvPr id="253" name="Google Shape;253;p14"/>
          <p:cNvSpPr txBox="1"/>
          <p:nvPr>
            <p:ph idx="2" type="body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Patient’s unique experience of sickness</a:t>
            </a:r>
            <a:endParaRPr/>
          </a:p>
        </p:txBody>
      </p:sp>
      <p:sp>
        <p:nvSpPr>
          <p:cNvPr id="254" name="Google Shape;254;p14"/>
          <p:cNvSpPr txBox="1"/>
          <p:nvPr>
            <p:ph idx="3" type="body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 sz="2800">
                <a:solidFill>
                  <a:schemeClr val="accent1"/>
                </a:solidFill>
              </a:rPr>
              <a:t>diseases</a:t>
            </a:r>
            <a:endParaRPr b="1" sz="2800">
              <a:solidFill>
                <a:schemeClr val="accent1"/>
              </a:solidFill>
            </a:endParaRPr>
          </a:p>
        </p:txBody>
      </p:sp>
      <p:sp>
        <p:nvSpPr>
          <p:cNvPr id="255" name="Google Shape;255;p14"/>
          <p:cNvSpPr txBox="1"/>
          <p:nvPr>
            <p:ph idx="4" type="body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Disease – biomedical cause of sickness in terms of pathophysiology</a:t>
            </a:r>
            <a:endParaRPr/>
          </a:p>
        </p:txBody>
      </p:sp>
      <p:sp>
        <p:nvSpPr>
          <p:cNvPr id="256" name="Google Shape;256;p14"/>
          <p:cNvSpPr txBox="1"/>
          <p:nvPr/>
        </p:nvSpPr>
        <p:spPr>
          <a:xfrm>
            <a:off x="2743200" y="3888606"/>
            <a:ext cx="8643486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patient is not a source of objective information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may forget something, or remember inaccurately, or offer his version of the cause of the disease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can pretend, exaggerate or downplay - intentionally or sincerely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/>
          <p:nvPr>
            <p:ph type="title"/>
          </p:nvPr>
        </p:nvSpPr>
        <p:spPr>
          <a:xfrm>
            <a:off x="2129890" y="499534"/>
            <a:ext cx="10772775" cy="1030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40"/>
              <a:buFont typeface="Century Gothic"/>
              <a:buNone/>
            </a:pPr>
            <a:r>
              <a:rPr b="1" lang="en-US" sz="3240">
                <a:solidFill>
                  <a:schemeClr val="accent1"/>
                </a:solidFill>
              </a:rPr>
              <a:t>Skilled Interviewing Techniques </a:t>
            </a:r>
            <a:br>
              <a:rPr b="1" lang="en-US" sz="3240">
                <a:solidFill>
                  <a:schemeClr val="accent1"/>
                </a:solidFill>
              </a:rPr>
            </a:br>
            <a:endParaRPr b="1" sz="3240">
              <a:solidFill>
                <a:schemeClr val="accent1"/>
              </a:solidFill>
            </a:endParaRPr>
          </a:p>
        </p:txBody>
      </p:sp>
      <p:graphicFrame>
        <p:nvGraphicFramePr>
          <p:cNvPr id="262" name="Google Shape;262;p15"/>
          <p:cNvGraphicFramePr/>
          <p:nvPr/>
        </p:nvGraphicFramePr>
        <p:xfrm>
          <a:off x="945783" y="7411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{A6C87E95-5224-49EA-AC9A-46A461542BAD}</a:tableStyleId>
              </a:tblPr>
              <a:tblGrid>
                <a:gridCol w="10681525"/>
              </a:tblGrid>
              <a:tr h="973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● Active listening                                    ● Reassurance 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● Empathic responses                           ● Partnering 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0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● Guided questioning                            ● Summarization 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65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● Nonverbal communication                ● Transitions 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903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● Validation                                             ● Empowering the patient </a:t>
                      </a:r>
                      <a:endParaRPr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t/>
            </a:r>
            <a:endParaRPr/>
          </a:p>
        </p:txBody>
      </p:sp>
      <p:grpSp>
        <p:nvGrpSpPr>
          <p:cNvPr id="268" name="Google Shape;268;p16"/>
          <p:cNvGrpSpPr/>
          <p:nvPr/>
        </p:nvGrpSpPr>
        <p:grpSpPr>
          <a:xfrm>
            <a:off x="2589213" y="2133600"/>
            <a:ext cx="8915401" cy="3778250"/>
            <a:chOff x="0" y="0"/>
            <a:chExt cx="8915401" cy="3778250"/>
          </a:xfrm>
        </p:grpSpPr>
        <p:sp>
          <p:nvSpPr>
            <p:cNvPr id="269" name="Google Shape;269;p16"/>
            <p:cNvSpPr/>
            <p:nvPr/>
          </p:nvSpPr>
          <p:spPr>
            <a:xfrm rot="-5400000">
              <a:off x="1284287" y="-1284287"/>
              <a:ext cx="1889125" cy="4457700"/>
            </a:xfrm>
            <a:prstGeom prst="round1Rect">
              <a:avLst>
                <a:gd fmla="val 16667" name="adj"/>
              </a:avLst>
            </a:prstGeom>
            <a:solidFill>
              <a:schemeClr val="accent5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16"/>
            <p:cNvSpPr txBox="1"/>
            <p:nvPr/>
          </p:nvSpPr>
          <p:spPr>
            <a:xfrm>
              <a:off x="0" y="0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main</a:t>
              </a:r>
              <a:endParaRPr sz="5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1" name="Google Shape;271;p16"/>
            <p:cNvSpPr/>
            <p:nvPr/>
          </p:nvSpPr>
          <p:spPr>
            <a:xfrm>
              <a:off x="4457700" y="0"/>
              <a:ext cx="4457700" cy="1889125"/>
            </a:xfrm>
            <a:prstGeom prst="round1Rect">
              <a:avLst>
                <a:gd fmla="val 16667" name="adj"/>
              </a:avLst>
            </a:prstGeom>
            <a:solidFill>
              <a:srgbClr val="6DAB53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6"/>
            <p:cNvSpPr txBox="1"/>
            <p:nvPr/>
          </p:nvSpPr>
          <p:spPr>
            <a:xfrm>
              <a:off x="4457700" y="0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active</a:t>
              </a:r>
              <a:endParaRPr sz="5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3" name="Google Shape;273;p16"/>
            <p:cNvSpPr/>
            <p:nvPr/>
          </p:nvSpPr>
          <p:spPr>
            <a:xfrm rot="10800000">
              <a:off x="0" y="1889125"/>
              <a:ext cx="4457700" cy="1889125"/>
            </a:xfrm>
            <a:prstGeom prst="round1Rect">
              <a:avLst>
                <a:gd fmla="val 16667" name="adj"/>
              </a:avLst>
            </a:prstGeom>
            <a:solidFill>
              <a:srgbClr val="5EAB68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6"/>
            <p:cNvSpPr txBox="1"/>
            <p:nvPr/>
          </p:nvSpPr>
          <p:spPr>
            <a:xfrm>
              <a:off x="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secondary</a:t>
              </a:r>
              <a:endParaRPr sz="5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5" name="Google Shape;275;p16"/>
            <p:cNvSpPr/>
            <p:nvPr/>
          </p:nvSpPr>
          <p:spPr>
            <a:xfrm rot="5400000">
              <a:off x="5741987" y="604837"/>
              <a:ext cx="1889125" cy="4457700"/>
            </a:xfrm>
            <a:prstGeom prst="round1Rect">
              <a:avLst>
                <a:gd fmla="val 16667" name="adj"/>
              </a:avLst>
            </a:prstGeom>
            <a:solidFill>
              <a:srgbClr val="69AB8F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6"/>
            <p:cNvSpPr txBox="1"/>
            <p:nvPr/>
          </p:nvSpPr>
          <p:spPr>
            <a:xfrm>
              <a:off x="4457700" y="2361406"/>
              <a:ext cx="4457700" cy="14168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600" lIns="355600" spcFirstLastPara="1" rIns="355600" wrap="square" tIns="355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000">
                  <a:solidFill>
                    <a:schemeClr val="l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identified</a:t>
              </a:r>
              <a:endParaRPr sz="50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3120390" y="1416843"/>
              <a:ext cx="2674620" cy="944562"/>
            </a:xfrm>
            <a:prstGeom prst="roundRect">
              <a:avLst>
                <a:gd fmla="val 16667" name="adj"/>
              </a:avLst>
            </a:prstGeom>
            <a:solidFill>
              <a:srgbClr val="DBE2CE"/>
            </a:solidFill>
            <a:ln cap="rnd" cmpd="sng" w="158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6"/>
            <p:cNvSpPr txBox="1"/>
            <p:nvPr/>
          </p:nvSpPr>
          <p:spPr>
            <a:xfrm>
              <a:off x="3166500" y="1462953"/>
              <a:ext cx="2582400" cy="8523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2800"/>
                <a:buFont typeface="Century Gothic"/>
                <a:buNone/>
              </a:pPr>
              <a:r>
                <a:rPr b="1" lang="en-US" sz="2800">
                  <a:solidFill>
                    <a:schemeClr val="accent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Complaints</a:t>
              </a:r>
              <a:endParaRPr b="1" sz="280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7"/>
          <p:cNvSpPr txBox="1"/>
          <p:nvPr>
            <p:ph type="title"/>
          </p:nvPr>
        </p:nvSpPr>
        <p:spPr>
          <a:xfrm>
            <a:off x="2226322" y="489907"/>
            <a:ext cx="10772775" cy="7421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Main complaint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84" name="Google Shape;284;p17"/>
          <p:cNvSpPr txBox="1"/>
          <p:nvPr>
            <p:ph idx="1" type="body"/>
          </p:nvPr>
        </p:nvSpPr>
        <p:spPr>
          <a:xfrm>
            <a:off x="2226322" y="1498026"/>
            <a:ext cx="4857871" cy="5034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S </a:t>
            </a:r>
            <a:r>
              <a:rPr lang="en-US"/>
              <a:t>ite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O </a:t>
            </a:r>
            <a:r>
              <a:rPr lang="en-US"/>
              <a:t>nset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C </a:t>
            </a:r>
            <a:r>
              <a:rPr lang="en-US"/>
              <a:t>haracter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R </a:t>
            </a:r>
            <a:r>
              <a:rPr lang="en-US"/>
              <a:t>adiation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A </a:t>
            </a:r>
            <a:r>
              <a:rPr lang="en-US"/>
              <a:t>lleviating factors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T </a:t>
            </a:r>
            <a:r>
              <a:rPr lang="en-US"/>
              <a:t>iming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E </a:t>
            </a:r>
            <a:r>
              <a:rPr lang="en-US"/>
              <a:t>xacerbating factors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b="1" lang="en-US" sz="3200"/>
              <a:t>S </a:t>
            </a:r>
            <a:r>
              <a:rPr lang="en-US"/>
              <a:t>everity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85" name="Google Shape;285;p17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events should be placed in chronological order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Identify and create a full medical picture of the individual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8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Anamnesis morbi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1" name="Google Shape;291;p18"/>
          <p:cNvSpPr txBox="1"/>
          <p:nvPr>
            <p:ph idx="1" type="body"/>
          </p:nvPr>
        </p:nvSpPr>
        <p:spPr>
          <a:xfrm>
            <a:off x="1953928" y="1588168"/>
            <a:ext cx="4841508" cy="4735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disease onset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order of appearance and change of manifestations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frequency and seasonality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results of previous treatment, especially self-medication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reasons for this appeal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acute illness </a:t>
            </a:r>
            <a:r>
              <a:rPr lang="en-US"/>
              <a:t>- hourly or even minute-by-minute development of events matters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US"/>
              <a:t>chronic </a:t>
            </a:r>
            <a:r>
              <a:rPr lang="en-US"/>
              <a:t>- days, weeks, months</a:t>
            </a:r>
            <a:endParaRPr/>
          </a:p>
        </p:txBody>
      </p:sp>
      <p:sp>
        <p:nvSpPr>
          <p:cNvPr id="292" name="Google Shape;292;p18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9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Drugs and treatment history 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98" name="Google Shape;298;p19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Medications should be noted, including name, dose, route, and frequency of use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Their action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Effects on the patient</a:t>
            </a:r>
            <a:endParaRPr/>
          </a:p>
        </p:txBody>
      </p:sp>
      <p:sp>
        <p:nvSpPr>
          <p:cNvPr id="299" name="Google Shape;299;p19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Allergies, including specific reactions to each medication, such as rash or nausea, must be recorded, as well as allergies to foods, insects, or environmental factors.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40"/>
              <a:buFont typeface="Century Gothic"/>
              <a:buNone/>
            </a:pPr>
            <a:r>
              <a:rPr lang="en-US" sz="3240"/>
              <a:t>Medicine is learned by the bedside </a:t>
            </a:r>
            <a:br>
              <a:rPr lang="en-US" sz="3240"/>
            </a:br>
            <a:r>
              <a:rPr lang="en-US" sz="3240"/>
              <a:t>and not in the classroom </a:t>
            </a:r>
            <a:br>
              <a:rPr lang="en-US" sz="3240"/>
            </a:br>
            <a:r>
              <a:rPr lang="en-US" sz="3240"/>
              <a:t>                                         </a:t>
            </a:r>
            <a:r>
              <a:rPr lang="en-US" sz="2790"/>
              <a:t>sir William Osler</a:t>
            </a:r>
            <a:endParaRPr sz="1979"/>
          </a:p>
        </p:txBody>
      </p:sp>
      <p:sp>
        <p:nvSpPr>
          <p:cNvPr id="170" name="Google Shape;170;p2"/>
          <p:cNvSpPr txBox="1"/>
          <p:nvPr>
            <p:ph idx="1" type="body"/>
          </p:nvPr>
        </p:nvSpPr>
        <p:spPr>
          <a:xfrm>
            <a:off x="1501541" y="2157731"/>
            <a:ext cx="9928840" cy="4416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b="1" lang="en-US" sz="2800">
                <a:solidFill>
                  <a:schemeClr val="accent1"/>
                </a:solidFill>
              </a:rPr>
              <a:t>The consultation sequence 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History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Examination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Explanation to patient of findings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Possible diagnoses. Differential diagnoses 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Management plan (further tests and treatment)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Ordering off, explanation off, appropriate tests 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Treatment indications and managing, control examination and tests </a:t>
            </a:r>
            <a:endParaRPr/>
          </a:p>
          <a:p>
            <a:pPr indent="-457200" lvl="0" marL="457200" rtl="0" algn="l">
              <a:spcBef>
                <a:spcPts val="1000"/>
              </a:spcBef>
              <a:spcAft>
                <a:spcPts val="0"/>
              </a:spcAft>
              <a:buSzPts val="1800"/>
              <a:buFont typeface="Century Gothic"/>
              <a:buAutoNum type="arabicPeriod"/>
            </a:pPr>
            <a:r>
              <a:rPr lang="en-US"/>
              <a:t>Recording of history 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0"/>
          <p:cNvSpPr txBox="1"/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Allergic anamnesis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5" name="Google Shape;305;p20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How to ask?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patient may take for allergy manifestations that are actually something else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>
                <a:solidFill>
                  <a:schemeClr val="accent1"/>
                </a:solidFill>
              </a:rPr>
              <a:t>Allergic reactions to drugs should be recorded in the medical history and HIGHLIGHTED!!!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06" name="Google Shape;306;p20"/>
          <p:cNvSpPr txBox="1"/>
          <p:nvPr>
            <p:ph idx="2" type="body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Need to clarify: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what kind of manifestations?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when?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what exactly, in what situation?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if you are allergic to the drug - which drug, in what circumstances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1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Anamnesis vitae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12" name="Google Shape;312;p21"/>
          <p:cNvSpPr txBox="1"/>
          <p:nvPr>
            <p:ph idx="1" type="body"/>
          </p:nvPr>
        </p:nvSpPr>
        <p:spPr>
          <a:xfrm>
            <a:off x="676656" y="2011680"/>
            <a:ext cx="10753343" cy="4523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 </a:t>
            </a:r>
            <a:r>
              <a:rPr b="1" lang="en-US"/>
              <a:t>Childhood Illnesses: </a:t>
            </a:r>
            <a:r>
              <a:rPr lang="en-US"/>
              <a:t>These include measles, rubella, mumps, whooping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cough, chickenpox, rheumatic fever, scarlet fever, and polio. Also included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are any chronic childhood illnesses.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For children – </a:t>
            </a:r>
            <a:r>
              <a:rPr b="1" lang="en-US"/>
              <a:t>birth history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Adult Illnesses: Provide information relative to Adult Illnesses in each of the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four areas: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                         Medical, Surgical, Obstetric/Gynecologic (for female), Psychiatric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b="1" lang="en-US"/>
              <a:t>Health Maintenance</a:t>
            </a:r>
            <a:endParaRPr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2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Anamnesis vitae</a:t>
            </a:r>
            <a:endParaRPr/>
          </a:p>
        </p:txBody>
      </p:sp>
      <p:sp>
        <p:nvSpPr>
          <p:cNvPr id="318" name="Google Shape;318;p22"/>
          <p:cNvSpPr txBox="1"/>
          <p:nvPr>
            <p:ph idx="1" type="body"/>
          </p:nvPr>
        </p:nvSpPr>
        <p:spPr>
          <a:xfrm>
            <a:off x="676656" y="2011680"/>
            <a:ext cx="10883285" cy="4263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90"/>
              <a:buChar char="🠶"/>
            </a:pPr>
            <a:r>
              <a:rPr lang="en-US" sz="2590"/>
              <a:t>Smoking – smoking index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🠶"/>
            </a:pPr>
            <a:r>
              <a:rPr lang="en-US" sz="2590"/>
              <a:t>Alhogol – Why many drinks a week</a:t>
            </a:r>
            <a:endParaRPr/>
          </a:p>
          <a:p>
            <a:pPr indent="-178435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t/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🠶"/>
            </a:pPr>
            <a:r>
              <a:rPr lang="en-US" sz="2590"/>
              <a:t>Allergy anamnesis</a:t>
            </a:r>
            <a:endParaRPr/>
          </a:p>
          <a:p>
            <a:pPr indent="-178435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t/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🠶"/>
            </a:pPr>
            <a:r>
              <a:rPr lang="en-US" sz="2590"/>
              <a:t>Family History</a:t>
            </a:r>
            <a:endParaRPr sz="2590"/>
          </a:p>
          <a:p>
            <a:pPr indent="-178435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t/>
            </a:r>
            <a:endParaRPr sz="259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🠶"/>
            </a:pPr>
            <a:r>
              <a:rPr lang="en-US" sz="2590"/>
              <a:t>Personal and Social History: Lifestyle, epidemiological anamnesis, travel history, occupation, life conditions, sexual history   </a:t>
            </a:r>
            <a:endParaRPr sz="2590"/>
          </a:p>
          <a:p>
            <a:pPr indent="-237172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  <a:p>
            <a:pPr indent="-237172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Alhogol anamnesis</a:t>
            </a:r>
            <a:endParaRPr/>
          </a:p>
        </p:txBody>
      </p:sp>
      <p:sp>
        <p:nvSpPr>
          <p:cNvPr id="324" name="Google Shape;324;p23"/>
          <p:cNvSpPr txBox="1"/>
          <p:nvPr>
            <p:ph idx="1" type="body"/>
          </p:nvPr>
        </p:nvSpPr>
        <p:spPr>
          <a:xfrm>
            <a:off x="2290813" y="1424539"/>
            <a:ext cx="9307629" cy="4947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50"/>
              <a:buChar char="🠶"/>
            </a:pPr>
            <a:r>
              <a:rPr lang="en-US" sz="1850"/>
              <a:t>CAGE Questionnaire “CAGE” is an acronym formed from the italicized words in the questionnaire (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b="1" lang="en-US" sz="2405">
                <a:solidFill>
                  <a:schemeClr val="accent1"/>
                </a:solidFill>
              </a:rPr>
              <a:t>cut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b="1" lang="en-US" sz="2405">
                <a:solidFill>
                  <a:schemeClr val="accent1"/>
                </a:solidFill>
              </a:rPr>
              <a:t>annoyed</a:t>
            </a:r>
            <a:endParaRPr/>
          </a:p>
          <a:p>
            <a:pPr indent="-228600" lvl="3" marL="1600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5"/>
              <a:buChar char="🠶"/>
            </a:pPr>
            <a:r>
              <a:rPr b="1" lang="en-US" sz="2405">
                <a:solidFill>
                  <a:schemeClr val="accent1"/>
                </a:solidFill>
              </a:rPr>
              <a:t>Guilty eye</a:t>
            </a:r>
            <a:endParaRPr b="1" sz="2405">
              <a:solidFill>
                <a:schemeClr val="accent1"/>
              </a:solidFill>
            </a:endParaRPr>
          </a:p>
          <a:p>
            <a:pPr indent="-225425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🠶"/>
            </a:pPr>
            <a:r>
              <a:rPr lang="en-US" sz="1850"/>
              <a:t>The CAGE is a simple screening questionnaire to id potential problems with alcohol. </a:t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🠶"/>
            </a:pPr>
            <a:r>
              <a:rPr lang="en-US" sz="1850"/>
              <a:t>Two “yes” responses is considered positive for males; </a:t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🠶"/>
            </a:pPr>
            <a:r>
              <a:rPr lang="en-US" sz="1850"/>
              <a:t>one “yes” is considered positive for females. </a:t>
            </a:r>
            <a:endParaRPr sz="1850"/>
          </a:p>
          <a:p>
            <a:pPr indent="-225425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50"/>
              <a:buChar char="🠶"/>
            </a:pPr>
            <a:r>
              <a:rPr lang="en-US" sz="1850"/>
              <a:t>Please note: This test will only be scored correctly if you answer each one of the questions. </a:t>
            </a:r>
            <a:endParaRPr sz="185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4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30"/>
              <a:buFont typeface="Century Gothic"/>
              <a:buNone/>
            </a:pPr>
            <a:r>
              <a:rPr lang="en-US" sz="2430"/>
              <a:t>Please check the one response to each item that best describes how you have felt and behaved over your whole life:</a:t>
            </a:r>
            <a:br>
              <a:rPr lang="en-US" sz="2430"/>
            </a:br>
            <a:endParaRPr sz="3240"/>
          </a:p>
        </p:txBody>
      </p:sp>
      <p:sp>
        <p:nvSpPr>
          <p:cNvPr id="330" name="Google Shape;330;p24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Have you ever felt you should cut down on your drinking?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 __Yes __No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Have people annoyed you by criticizing your drinking?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__Yes __No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Have you ever felt bad or guilty about your drinking?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 __Yes __No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Have you ever had a drink first thing in the morning to steady your nerves or get rid of a hangover (eye-opener)?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                                            __Yes __No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5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Task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36" name="Google Shape;336;p25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Pair up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One of you is the patient, the second doctor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patient went to the doctor with a problem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(remember the real health problem from your life, for example, SARS)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The doctor should have a medical history by plan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what symptoms do you consider to be leading?</a:t>
            </a:r>
            <a:endParaRPr/>
          </a:p>
        </p:txBody>
      </p:sp>
      <p:sp>
        <p:nvSpPr>
          <p:cNvPr id="342" name="Google Shape;342;p2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Syndrome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348" name="Google Shape;348;p27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3330"/>
              <a:buChar char="🠶"/>
            </a:pPr>
            <a:r>
              <a:rPr lang="en-US" sz="3330"/>
              <a:t>A logical combination of symptoms, </a:t>
            </a:r>
            <a:endParaRPr sz="3330"/>
          </a:p>
          <a:p>
            <a:pPr indent="-342900" lvl="0" marL="342900" rtl="0" algn="l">
              <a:lnSpc>
                <a:spcPct val="140000"/>
              </a:lnSpc>
              <a:spcBef>
                <a:spcPts val="2800"/>
              </a:spcBef>
              <a:spcAft>
                <a:spcPts val="0"/>
              </a:spcAft>
              <a:buSzPts val="3330"/>
              <a:buChar char="🠶"/>
            </a:pPr>
            <a:r>
              <a:rPr lang="en-US" sz="3330"/>
              <a:t>combined by a single pathogenesis, </a:t>
            </a:r>
            <a:endParaRPr sz="3330"/>
          </a:p>
          <a:p>
            <a:pPr indent="-342900" lvl="0" marL="342900" rtl="0" algn="l">
              <a:lnSpc>
                <a:spcPct val="140000"/>
              </a:lnSpc>
              <a:spcBef>
                <a:spcPts val="2800"/>
              </a:spcBef>
              <a:spcAft>
                <a:spcPts val="0"/>
              </a:spcAft>
              <a:buSzPts val="3330"/>
              <a:buChar char="🠶"/>
            </a:pPr>
            <a:r>
              <a:rPr lang="en-US" sz="3330"/>
              <a:t>characterizing a certain pathological condition</a:t>
            </a:r>
            <a:endParaRPr sz="333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8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What syndromes can they be collected into?</a:t>
            </a:r>
            <a:endParaRPr/>
          </a:p>
        </p:txBody>
      </p:sp>
      <p:sp>
        <p:nvSpPr>
          <p:cNvPr id="354" name="Google Shape;354;p28"/>
          <p:cNvSpPr txBox="1"/>
          <p:nvPr>
            <p:ph idx="1" type="body"/>
          </p:nvPr>
        </p:nvSpPr>
        <p:spPr>
          <a:xfrm>
            <a:off x="3628724" y="2011680"/>
            <a:ext cx="7801657" cy="3766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b="1" lang="en-US" sz="4000"/>
              <a:t>Catarrhal</a:t>
            </a:r>
            <a:endParaRPr b="1" sz="4000"/>
          </a:p>
          <a:p>
            <a:pPr indent="-88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b="1" lang="en-US" sz="4000"/>
              <a:t>Fever</a:t>
            </a:r>
            <a:endParaRPr b="1" sz="4000"/>
          </a:p>
          <a:p>
            <a:pPr indent="-88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b="1" lang="en-US" sz="4000"/>
              <a:t>Intoxication </a:t>
            </a:r>
            <a:endParaRPr b="1" sz="4000"/>
          </a:p>
          <a:p>
            <a:pPr indent="-88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b="1" sz="4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9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t/>
            </a:r>
            <a:endParaRPr/>
          </a:p>
        </p:txBody>
      </p:sp>
      <p:graphicFrame>
        <p:nvGraphicFramePr>
          <p:cNvPr id="360" name="Google Shape;360;p29"/>
          <p:cNvGraphicFramePr/>
          <p:nvPr/>
        </p:nvGraphicFramePr>
        <p:xfrm>
          <a:off x="2589213" y="2133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{628D9D0B-B980-4637-9799-941B487B7263}</a:tableStyleId>
              </a:tblPr>
              <a:tblGrid>
                <a:gridCol w="2971800"/>
                <a:gridCol w="2971800"/>
                <a:gridCol w="2971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Part of anamnesis vitea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Detailes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Question to patient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History taking </a:t>
            </a:r>
            <a:endParaRPr/>
          </a:p>
        </p:txBody>
      </p:sp>
      <p:sp>
        <p:nvSpPr>
          <p:cNvPr id="176" name="Google Shape;176;p3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🠶"/>
            </a:pPr>
            <a:r>
              <a:rPr lang="en-US" sz="2000"/>
              <a:t>What in the beginning?</a:t>
            </a:r>
            <a:endParaRPr/>
          </a:p>
          <a:p>
            <a:pPr indent="-215900" lvl="0" marL="342900" rtl="0" algn="l"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🠶"/>
            </a:pPr>
            <a:r>
              <a:rPr lang="en-US" sz="2000"/>
              <a:t>The treatment of a patient begins at moment one reaches bedside or the patient enters the consulting room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Manner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Dress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Hand washing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b="1" lang="en-US" sz="2000"/>
              <a:t>Introducing yourself </a:t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087" y="221055"/>
            <a:ext cx="4329089" cy="2880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82702" y="221055"/>
            <a:ext cx="4286250" cy="295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82702" y="3442986"/>
            <a:ext cx="4469231" cy="2974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19087" y="3323222"/>
            <a:ext cx="4329089" cy="3242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5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55545" y="230289"/>
            <a:ext cx="8651875" cy="6478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en-US"/>
              <a:t>Initiating of session</a:t>
            </a:r>
            <a:endParaRPr/>
          </a:p>
        </p:txBody>
      </p:sp>
      <p:sp>
        <p:nvSpPr>
          <p:cNvPr id="195" name="Google Shape;195;p6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700"/>
              <a:buFont typeface="Century Gothic"/>
              <a:buAutoNum type="arabicPeriod"/>
            </a:pPr>
            <a:r>
              <a:rPr b="1" lang="en-US" sz="3700"/>
              <a:t>Preparation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700"/>
              <a:buFont typeface="Century Gothic"/>
              <a:buAutoNum type="arabicPeriod"/>
            </a:pPr>
            <a:r>
              <a:rPr b="1" lang="en-US" sz="3700"/>
              <a:t>Establishing initial rapport:</a:t>
            </a:r>
            <a:endParaRPr/>
          </a:p>
          <a:p>
            <a:pPr indent="0" lvl="4" marL="27432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rPr lang="en-US" sz="2590"/>
              <a:t>Greets patient and obtains patient’s name </a:t>
            </a:r>
            <a:endParaRPr/>
          </a:p>
          <a:p>
            <a:pPr indent="0" lvl="4" marL="27432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rPr lang="en-US" sz="2590"/>
              <a:t>Introduce yourself</a:t>
            </a:r>
            <a:endParaRPr/>
          </a:p>
          <a:p>
            <a:pPr indent="0" lvl="4" marL="27432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90"/>
              <a:buNone/>
            </a:pPr>
            <a:r>
              <a:rPr lang="en-US" sz="2590"/>
              <a:t>Demonstrate respect and interest, attends to patient physical comfort  </a:t>
            </a:r>
            <a:endParaRPr sz="222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700"/>
              <a:buFont typeface="Century Gothic"/>
              <a:buAutoNum type="arabicPeriod"/>
            </a:pPr>
            <a:r>
              <a:rPr b="1" lang="en-US" sz="3700"/>
              <a:t>Identify the reasons for consultation</a:t>
            </a:r>
            <a:endParaRPr/>
          </a:p>
          <a:p>
            <a:pPr indent="-2371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  <a:p>
            <a:pPr indent="-2371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  <a:p>
            <a:pPr indent="-237172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66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reasons for consultation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01" name="Google Shape;201;p7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en-US"/>
              <a:t>•  </a:t>
            </a:r>
            <a:r>
              <a:rPr lang="en-US" sz="3200"/>
              <a:t>They have reached their limits of tolerance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/>
              <a:t>•  They have reached their limits of anxiety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/>
              <a:t>•  They have problems of daily living presenting as symptoms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/>
              <a:t>•  For prevention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en-US" sz="3200"/>
              <a:t>•  For administrative reasons</a:t>
            </a:r>
            <a:endParaRPr/>
          </a:p>
          <a:p>
            <a:pPr indent="-2286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/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</a:pPr>
            <a:r>
              <a:rPr b="1" lang="en-US">
                <a:solidFill>
                  <a:schemeClr val="accent1"/>
                </a:solidFill>
              </a:rPr>
              <a:t>Plan</a:t>
            </a:r>
            <a:endParaRPr b="1">
              <a:solidFill>
                <a:schemeClr val="accent1"/>
              </a:solidFill>
            </a:endParaRPr>
          </a:p>
        </p:txBody>
      </p:sp>
      <p:sp>
        <p:nvSpPr>
          <p:cNvPr id="207" name="Google Shape;207;p8"/>
          <p:cNvSpPr txBox="1"/>
          <p:nvPr>
            <p:ph idx="1" type="body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1. General information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2. Chief complaint(s)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3. Present illness – anamnesis morbi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4. Past history – anamnesis vitae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5. Family history </a:t>
            </a:r>
            <a:endParaRPr sz="2800"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6. Personal and social history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🠶"/>
            </a:pPr>
            <a:r>
              <a:rPr lang="en-US" sz="2800"/>
              <a:t>7. Review of systems</a:t>
            </a:r>
            <a:endParaRPr sz="2800"/>
          </a:p>
          <a:p>
            <a:pPr indent="-2286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"/>
          <p:cNvSpPr txBox="1"/>
          <p:nvPr>
            <p:ph type="title"/>
          </p:nvPr>
        </p:nvSpPr>
        <p:spPr>
          <a:xfrm>
            <a:off x="2284915" y="144532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20"/>
              <a:buFont typeface="Century Gothic"/>
              <a:buNone/>
            </a:pPr>
            <a:r>
              <a:rPr b="1" lang="en-US" sz="4320">
                <a:solidFill>
                  <a:schemeClr val="accent1"/>
                </a:solidFill>
              </a:rPr>
              <a:t>General information – introducing question</a:t>
            </a:r>
            <a:endParaRPr b="1" sz="4320">
              <a:solidFill>
                <a:schemeClr val="accent1"/>
              </a:solidFill>
            </a:endParaRPr>
          </a:p>
        </p:txBody>
      </p:sp>
      <p:sp>
        <p:nvSpPr>
          <p:cNvPr id="213" name="Google Shape;213;p9"/>
          <p:cNvSpPr txBox="1"/>
          <p:nvPr>
            <p:ph idx="1" type="body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Name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Age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Gender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Education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Occupation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Matrial status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40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Verbal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/>
              <a:t>Non-verbal</a:t>
            </a:r>
            <a:endParaRPr sz="450"/>
          </a:p>
        </p:txBody>
      </p:sp>
      <p:sp>
        <p:nvSpPr>
          <p:cNvPr id="214" name="Google Shape;214;p9"/>
          <p:cNvSpPr txBox="1"/>
          <p:nvPr>
            <p:ph idx="2" type="body"/>
          </p:nvPr>
        </p:nvSpPr>
        <p:spPr>
          <a:xfrm>
            <a:off x="6740758" y="1507245"/>
            <a:ext cx="4797841" cy="4200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 u="sng"/>
              <a:t>Source of the history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—usually the patient, but can be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a family member or friend, letter of referral, or the clinical record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If appropriate, establish the source of referral, because a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written report may be needed</a:t>
            </a:r>
            <a:endParaRPr/>
          </a:p>
          <a:p>
            <a:pPr indent="-1905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b="1" lang="en-US" sz="2400" u="sng"/>
              <a:t>Reliability </a:t>
            </a:r>
            <a:endParaRPr b="1" sz="2400" u="sng"/>
          </a:p>
          <a:p>
            <a:pPr indent="-342900" lvl="0" marL="3429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en-US" sz="2400"/>
              <a:t>Varies according to the patient’s memory, trust, and mood</a:t>
            </a:r>
            <a:endParaRPr sz="45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2020-01-05T10:40:58Z</dcterms:created>
  <dc:creator>Gaukhar Kurmanova</dc:creator>
</cp:coreProperties>
</file>